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12"/>
  </p:notesMasterIdLst>
  <p:sldIdLst>
    <p:sldId id="256" r:id="rId3"/>
    <p:sldId id="257" r:id="rId4"/>
    <p:sldId id="259" r:id="rId5"/>
    <p:sldId id="260" r:id="rId6"/>
    <p:sldId id="268" r:id="rId7"/>
    <p:sldId id="261" r:id="rId8"/>
    <p:sldId id="262" r:id="rId9"/>
    <p:sldId id="264" r:id="rId10"/>
    <p:sldId id="267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231A-EAC0-49B7-A95A-724FF793B375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74940-D1F5-49FA-A34D-44352598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4940-D1F5-49FA-A34D-44352598A5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7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;p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10;p2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3160" y="1622160"/>
            <a:ext cx="7717320" cy="1029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95;p19"/>
          <p:cNvPicPr/>
          <p:nvPr/>
        </p:nvPicPr>
        <p:blipFill>
          <a:blip r:embed="rId2">
            <a:alphaModFix amt="20000"/>
          </a:blip>
          <a:srcRect l="10255" t="4585" r="18420" b="352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10;p20"/>
          <p:cNvPicPr/>
          <p:nvPr/>
        </p:nvPicPr>
        <p:blipFill>
          <a:blip r:embed="rId2">
            <a:alphaModFix amt="20000"/>
          </a:blip>
          <a:srcRect l="7157" t="22004" r="16526" b="135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Google Shape;111;p20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47880" y="104256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1847880" y="281700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4;p3"/>
          <p:cNvPicPr/>
          <p:nvPr/>
        </p:nvPicPr>
        <p:blipFill>
          <a:blip r:embed="rId2">
            <a:alphaModFix amt="20000"/>
          </a:blip>
          <a:srcRect l="22793" r="22793" b="5407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4400" y="2556360"/>
            <a:ext cx="767520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3925800" y="1271160"/>
            <a:ext cx="1267920" cy="126936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17;p21"/>
          <p:cNvPicPr/>
          <p:nvPr/>
        </p:nvPicPr>
        <p:blipFill>
          <a:blip r:embed="rId2">
            <a:alphaModFix amt="20000"/>
          </a:blip>
          <a:srcRect t="7794" r="16406" b="2165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Google Shape;118;p2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30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8" name="Google Shape;121;p21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CREDITS: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This presentation template was created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4"/>
              </a:rPr>
              <a:t>Freepik</a:t>
            </a:r>
            <a:r>
              <a:rPr lang="en" sz="1000" b="0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23;p2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25;p23"/>
          <p:cNvPicPr/>
          <p:nvPr/>
        </p:nvPicPr>
        <p:blipFill>
          <a:blip r:embed="rId2">
            <a:alphaModFix amt="20000"/>
          </a:blip>
          <a:srcRect l="24644" t="7794" b="286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9;p4"/>
          <p:cNvPicPr/>
          <p:nvPr/>
        </p:nvPicPr>
        <p:blipFill>
          <a:blip r:embed="rId2">
            <a:alphaModFix amt="20000"/>
          </a:blip>
          <a:srcRect l="8989" r="8980" b="3076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6880" y="1407960"/>
            <a:ext cx="7703640" cy="227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;p5"/>
          <p:cNvPicPr/>
          <p:nvPr/>
        </p:nvPicPr>
        <p:blipFill>
          <a:blip r:embed="rId2">
            <a:alphaModFix amt="20000"/>
          </a:blip>
          <a:srcRect r="50101" b="578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30;p6"/>
          <p:cNvPicPr/>
          <p:nvPr/>
        </p:nvPicPr>
        <p:blipFill>
          <a:blip r:embed="rId2">
            <a:alphaModFix amt="20000"/>
          </a:blip>
          <a:srcRect l="663" t="45692" r="36852" b="157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3;p7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9;p11"/>
          <p:cNvPicPr/>
          <p:nvPr/>
        </p:nvPicPr>
        <p:blipFill>
          <a:blip r:embed="rId2">
            <a:alphaModFix amt="20000"/>
          </a:blip>
          <a:srcRect l="34350" t="35679" r="727" b="951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50;p1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8;p8"/>
          <p:cNvPicPr/>
          <p:nvPr/>
        </p:nvPicPr>
        <p:blipFill>
          <a:blip r:embed="rId2">
            <a:alphaModFix amt="20000"/>
          </a:blip>
          <a:srcRect l="38574" t="39855" r="2469" b="103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39;p8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83160" y="1495800"/>
            <a:ext cx="7177320" cy="1675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2;p9"/>
          <p:cNvPicPr/>
          <p:nvPr/>
        </p:nvPicPr>
        <p:blipFill>
          <a:blip r:embed="rId2">
            <a:alphaModFix amt="20000"/>
          </a:blip>
          <a:srcRect r="30830" b="416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40520" y="3161520"/>
            <a:ext cx="7662600" cy="1442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5;p13"/>
          <p:cNvPicPr/>
          <p:nvPr/>
        </p:nvPicPr>
        <p:blipFill>
          <a:blip r:embed="rId2">
            <a:alphaModFix amt="20000"/>
          </a:blip>
          <a:srcRect l="14391" t="39891" r="1439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2224440" y="1243080"/>
            <a:ext cx="733320" cy="7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6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222552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174360" y="124416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617436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0;p14"/>
          <p:cNvPicPr/>
          <p:nvPr/>
        </p:nvPicPr>
        <p:blipFill>
          <a:blip r:embed="rId2">
            <a:alphaModFix amt="20000"/>
          </a:blip>
          <a:srcRect l="9572" t="54126" r="37935" b="157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3;p15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8;p16"/>
          <p:cNvPicPr/>
          <p:nvPr/>
        </p:nvPicPr>
        <p:blipFill>
          <a:blip r:embed="rId2">
            <a:alphaModFix amt="20000"/>
          </a:blip>
          <a:srcRect l="1845" t="2905" r="24307" b="3477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496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82;p17"/>
          <p:cNvPicPr/>
          <p:nvPr/>
        </p:nvPicPr>
        <p:blipFill>
          <a:blip r:embed="rId2">
            <a:alphaModFix amt="20000"/>
          </a:blip>
          <a:srcRect l="21051" t="27207" b="616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1380960"/>
            <a:ext cx="7703640" cy="24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6;p18"/>
          <p:cNvPicPr/>
          <p:nvPr/>
        </p:nvPicPr>
        <p:blipFill>
          <a:blip r:embed="rId2">
            <a:alphaModFix amt="20000"/>
          </a:blip>
          <a:srcRect l="1829" t="3087" r="10578" b="229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4240" y="1619280"/>
            <a:ext cx="7714800" cy="102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lt1"/>
                </a:solidFill>
                <a:effectLst/>
                <a:uFillTx/>
                <a:latin typeface="Playfair Display SC"/>
                <a:ea typeface="Playfair Display"/>
              </a:rPr>
              <a:t>Tibia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676520" y="3295800"/>
            <a:ext cx="5790960" cy="390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lnSpcReduction="9999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Apresentação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sobre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o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jogo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Tibia e seu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impacto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social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62" name="Google Shape;138;p27"/>
          <p:cNvCxnSpPr/>
          <p:nvPr/>
        </p:nvCxnSpPr>
        <p:spPr>
          <a:xfrm>
            <a:off x="1572480" y="3143520"/>
            <a:ext cx="5999040" cy="201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Introdução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01397" y="1591200"/>
            <a:ext cx="4895640" cy="25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Este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projeto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aborda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jogo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Tibia,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focando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em como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ele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surgiu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e 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significado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dele para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mim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.</a:t>
            </a: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Em 2020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teve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um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pico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de 100 mil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ativos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no dia.</a:t>
            </a: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Um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de MMORPG que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existe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ja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fazem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27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tempos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atuais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uma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media de 11.000 a 15.000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ativos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todos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os DIAS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5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1026" name="Picture 2" descr="Tibia Top 50 Ranked Wallpapers">
            <a:extLst>
              <a:ext uri="{FF2B5EF4-FFF2-40B4-BE49-F238E27FC236}">
                <a16:creationId xmlns:a16="http://schemas.microsoft.com/office/drawing/2014/main" id="{E2059C28-CF0A-7030-41ED-8965B95B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00" y="2320516"/>
            <a:ext cx="3395947" cy="226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Tibia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teve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um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impacto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muito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forte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minha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vida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principalmente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parte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social.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lt1"/>
                </a:solidFill>
                <a:latin typeface="Work Sans"/>
              </a:rPr>
              <a:t>Minha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infância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juventude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tive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minhas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dificuldades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para ter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amizades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, mas no Tibia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elas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persistem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desde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2012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até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os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de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hoje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2346643" y="390960"/>
            <a:ext cx="445071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Min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ha </a:t>
            </a:r>
            <a:r>
              <a:rPr lang="en-US" sz="3000" dirty="0" err="1">
                <a:solidFill>
                  <a:schemeClr val="lt1"/>
                </a:solidFill>
                <a:latin typeface="Playfair Display"/>
                <a:ea typeface="Playfair Display"/>
              </a:rPr>
              <a:t>história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 com o 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Tibia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2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O Tibia e os jogos como um todo tem um grande potencial de despertar emoções, mesmo que momentaneas</a:t>
            </a:r>
            <a:r>
              <a:rPr lang="en-US" sz="1400" dirty="0">
                <a:solidFill>
                  <a:schemeClr val="lt1"/>
                </a:solidFill>
                <a:latin typeface="Work Sans"/>
                <a:ea typeface="Work Sans"/>
              </a:rPr>
              <a:t>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</a:rPr>
              <a:t>O dia a dia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de quem tem um lugar em que pode temporariamente ignorar seus problemas e se distrair com o que gosta, um lugar só seu.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2131898" y="447840"/>
            <a:ext cx="4880204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Relação com objetivos da ONU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5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377400F-42A2-C777-9219-E4C25F96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102" y="3517061"/>
            <a:ext cx="1988561" cy="1303110"/>
          </a:xfrm>
          <a:prstGeom prst="roundRect">
            <a:avLst>
              <a:gd name="adj" fmla="val 27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7268-1C46-6EC7-E22B-7B8DF79F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">
            <a:extLst>
              <a:ext uri="{FF2B5EF4-FFF2-40B4-BE49-F238E27FC236}">
                <a16:creationId xmlns:a16="http://schemas.microsoft.com/office/drawing/2014/main" id="{25A987F4-0C3B-C80D-210C-5E4E44BB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463" y="399349"/>
            <a:ext cx="380307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Ferramentas de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Gestão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Google Shape;173;p30">
            <a:extLst>
              <a:ext uri="{FF2B5EF4-FFF2-40B4-BE49-F238E27FC236}">
                <a16:creationId xmlns:a16="http://schemas.microsoft.com/office/drawing/2014/main" id="{007437D6-0CC6-8F39-83CD-766C229EB6DF}"/>
              </a:ext>
            </a:extLst>
          </p:cNvPr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02F9AFA-7BE0-CC1F-DCCF-4A70BD81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" y="1590480"/>
            <a:ext cx="4398818" cy="2646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110C81-544F-26B3-E6DE-DBFA61ED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1200"/>
            <a:ext cx="4342440" cy="264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12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9280" y="2840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dirty="0">
                <a:solidFill>
                  <a:schemeClr val="lt1"/>
                </a:solidFill>
                <a:latin typeface="Playfair Display"/>
              </a:rPr>
              <a:t>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</a:rPr>
              <a:t>ite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</a:rPr>
              <a:t>institucional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8F37E1-6305-7736-E14C-7903920F258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3734" y="1754280"/>
            <a:ext cx="4478266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8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9BB29AD-C5B1-D24D-0B50-AAF2491F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7" y="1755000"/>
            <a:ext cx="4127737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3080934" y="388047"/>
            <a:ext cx="2982131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Modelagem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(DER)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55EEC48-8935-C2E4-80CC-9BE62F59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0" y="1428099"/>
            <a:ext cx="6511637" cy="35753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91451" y="1704960"/>
            <a:ext cx="3342350" cy="31481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Adição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de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novas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dungeons com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ganho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especifico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de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atributos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por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exemplo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: </a:t>
            </a:r>
            <a:b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</a:br>
            <a:r>
              <a:rPr lang="en-US" sz="1800" b="1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Dungeon Arcana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,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onde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só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é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possível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ganhar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atributos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de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inteligência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1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nela</a:t>
            </a:r>
            <a: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.</a:t>
            </a:r>
            <a:br>
              <a:rPr lang="en-US" sz="1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</a:br>
            <a:r>
              <a:rPr lang="en-US" sz="1800" dirty="0">
                <a:solidFill>
                  <a:srgbClr val="FFFFFF"/>
                </a:solidFill>
                <a:latin typeface="OpenSymbol"/>
              </a:rPr>
              <a:t>+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Ganho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itens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onde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é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possivel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aumentar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sua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vida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.</a:t>
            </a:r>
            <a:endParaRPr lang="en-US" sz="18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3041983" y="334080"/>
            <a:ext cx="306003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Próximos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Passos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C15AF937-2FE8-2566-CA9E-0B36237A2D0F}"/>
              </a:ext>
            </a:extLst>
          </p:cNvPr>
          <p:cNvSpPr txBox="1">
            <a:spLocks/>
          </p:cNvSpPr>
          <p:nvPr/>
        </p:nvSpPr>
        <p:spPr>
          <a:xfrm>
            <a:off x="4571999" y="1704960"/>
            <a:ext cx="3342350" cy="31481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800" dirty="0">
                <a:solidFill>
                  <a:srgbClr val="FFFFFF"/>
                </a:solidFill>
                <a:latin typeface="OpenSymbol"/>
              </a:rPr>
              <a:t>Lista de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Personagens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por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conta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assim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sera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possível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aumentar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os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atributos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personagens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e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armazena-los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.</a:t>
            </a:r>
            <a:br>
              <a:rPr lang="en-US" sz="1800" dirty="0">
                <a:solidFill>
                  <a:srgbClr val="FFFFFF"/>
                </a:solidFill>
                <a:latin typeface="OpenSymbol"/>
              </a:rPr>
            </a:br>
            <a:r>
              <a:rPr lang="en-US" sz="1800" dirty="0">
                <a:solidFill>
                  <a:srgbClr val="FFFFFF"/>
                </a:solidFill>
                <a:latin typeface="OpenSymbol"/>
              </a:rPr>
              <a:t>+ Sistema de Token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nas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Dungeons, com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limites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diários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43040" y="542880"/>
            <a:ext cx="7657920" cy="277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THANKS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343240" y="1838160"/>
            <a:ext cx="4447800" cy="105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Do you have any questions?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youremail@freepik.com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+34 654 321 432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yourwebsite.com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99" name="Google Shape;422;p46"/>
          <p:cNvGrpSpPr/>
          <p:nvPr/>
        </p:nvGrpSpPr>
        <p:grpSpPr>
          <a:xfrm>
            <a:off x="3966480" y="3132720"/>
            <a:ext cx="345600" cy="345240"/>
            <a:chOff x="3966480" y="3132720"/>
            <a:chExt cx="345600" cy="345240"/>
          </a:xfrm>
        </p:grpSpPr>
        <p:sp>
          <p:nvSpPr>
            <p:cNvPr id="100" name="Google Shape;423;p46"/>
            <p:cNvSpPr/>
            <p:nvPr/>
          </p:nvSpPr>
          <p:spPr>
            <a:xfrm>
              <a:off x="3966480" y="3132720"/>
              <a:ext cx="345600" cy="345240"/>
            </a:xfrm>
            <a:custGeom>
              <a:avLst/>
              <a:gdLst>
                <a:gd name="textAreaLeft" fmla="*/ 0 w 345600"/>
                <a:gd name="textAreaRight" fmla="*/ 345960 w 345600"/>
                <a:gd name="textAreaTop" fmla="*/ 0 h 345240"/>
                <a:gd name="textAreaBottom" fmla="*/ 345600 h 3452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1" name="Google Shape;424;p46"/>
            <p:cNvSpPr/>
            <p:nvPr/>
          </p:nvSpPr>
          <p:spPr>
            <a:xfrm>
              <a:off x="4031280" y="3197880"/>
              <a:ext cx="214920" cy="2149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2" name="Google Shape;425;p46"/>
            <p:cNvSpPr/>
            <p:nvPr/>
          </p:nvSpPr>
          <p:spPr>
            <a:xfrm>
              <a:off x="4081320" y="3249000"/>
              <a:ext cx="114480" cy="112320"/>
            </a:xfrm>
            <a:custGeom>
              <a:avLst/>
              <a:gdLst>
                <a:gd name="textAreaLeft" fmla="*/ 0 w 114480"/>
                <a:gd name="textAreaRight" fmla="*/ 114840 w 114480"/>
                <a:gd name="textAreaTop" fmla="*/ 0 h 112320"/>
                <a:gd name="textAreaBottom" fmla="*/ 112680 h 11232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160" bIns="561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3" name="Google Shape;426;p46"/>
            <p:cNvSpPr/>
            <p:nvPr/>
          </p:nvSpPr>
          <p:spPr>
            <a:xfrm>
              <a:off x="4182480" y="322560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04" name="Google Shape;427;p46"/>
          <p:cNvGrpSpPr/>
          <p:nvPr/>
        </p:nvGrpSpPr>
        <p:grpSpPr>
          <a:xfrm>
            <a:off x="4831560" y="3132720"/>
            <a:ext cx="345600" cy="345240"/>
            <a:chOff x="4831560" y="3132720"/>
            <a:chExt cx="345600" cy="345240"/>
          </a:xfrm>
        </p:grpSpPr>
        <p:sp>
          <p:nvSpPr>
            <p:cNvPr id="105" name="Google Shape;428;p46"/>
            <p:cNvSpPr/>
            <p:nvPr/>
          </p:nvSpPr>
          <p:spPr>
            <a:xfrm>
              <a:off x="4831560" y="3132720"/>
              <a:ext cx="345600" cy="345240"/>
            </a:xfrm>
            <a:custGeom>
              <a:avLst/>
              <a:gdLst>
                <a:gd name="textAreaLeft" fmla="*/ 0 w 345600"/>
                <a:gd name="textAreaRight" fmla="*/ 345960 w 345600"/>
                <a:gd name="textAreaTop" fmla="*/ 0 h 345240"/>
                <a:gd name="textAreaBottom" fmla="*/ 345600 h 3452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6" name="Google Shape;429;p46"/>
            <p:cNvSpPr/>
            <p:nvPr/>
          </p:nvSpPr>
          <p:spPr>
            <a:xfrm>
              <a:off x="4911120" y="3270960"/>
              <a:ext cx="47520" cy="1202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120240"/>
                <a:gd name="textAreaBottom" fmla="*/ 120600 h 12024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0120" bIns="60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7" name="Google Shape;430;p46"/>
            <p:cNvSpPr/>
            <p:nvPr/>
          </p:nvSpPr>
          <p:spPr>
            <a:xfrm>
              <a:off x="4903920" y="320544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7360" bIns="273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431;p46"/>
            <p:cNvSpPr/>
            <p:nvPr/>
          </p:nvSpPr>
          <p:spPr>
            <a:xfrm>
              <a:off x="4983840" y="3270960"/>
              <a:ext cx="127800" cy="120240"/>
            </a:xfrm>
            <a:custGeom>
              <a:avLst/>
              <a:gdLst>
                <a:gd name="textAreaLeft" fmla="*/ 0 w 127800"/>
                <a:gd name="textAreaRight" fmla="*/ 128160 w 127800"/>
                <a:gd name="textAreaTop" fmla="*/ 0 h 120240"/>
                <a:gd name="textAreaBottom" fmla="*/ 120600 h 12024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0120" bIns="60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rk Elegant Minitheme">
  <a:themeElements>
    <a:clrScheme name="Simple Light">
      <a:dk1>
        <a:srgbClr val="191919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267</Words>
  <Application>Microsoft Office PowerPoint</Application>
  <PresentationFormat>Apresentação na tela (16:9)</PresentationFormat>
  <Paragraphs>24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Aptos</vt:lpstr>
      <vt:lpstr>Arial</vt:lpstr>
      <vt:lpstr>OpenSymbol</vt:lpstr>
      <vt:lpstr>Playfair Display</vt:lpstr>
      <vt:lpstr>Playfair Display SC</vt:lpstr>
      <vt:lpstr>Symbol</vt:lpstr>
      <vt:lpstr>Wingdings</vt:lpstr>
      <vt:lpstr>Work Sans</vt:lpstr>
      <vt:lpstr>Dark Elegant Minitheme</vt:lpstr>
      <vt:lpstr>Slidesgo Final Pages</vt:lpstr>
      <vt:lpstr>Tibia</vt:lpstr>
      <vt:lpstr>Introdução</vt:lpstr>
      <vt:lpstr>Minha história com o Tibia</vt:lpstr>
      <vt:lpstr>Relação com objetivos da ONU</vt:lpstr>
      <vt:lpstr>Ferramentas de Gestão</vt:lpstr>
      <vt:lpstr>Site institucional</vt:lpstr>
      <vt:lpstr>Modelagem (DER)</vt:lpstr>
      <vt:lpstr>Próximos Passos</vt:lpstr>
      <vt:lpstr>THANKS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Adryan</dc:creator>
  <cp:lastModifiedBy>Gabriel Adryan</cp:lastModifiedBy>
  <cp:revision>6</cp:revision>
  <dcterms:modified xsi:type="dcterms:W3CDTF">2025-11-23T23:33:25Z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2025-11-22T13:30:22Z</dcterms:created>
  <dc:creator>Unknown Creator</dc:creator>
  <dc:description/>
  <dc:language>en-US</dc:language>
  <cp:lastModifiedBy>Unknown Creator</cp:lastModifiedBy>
  <dcterms:modified xsi:type="dcterms:W3CDTF">2025-11-22T13:30:22Z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